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7" r:id="rId2"/>
    <p:sldId id="284" r:id="rId3"/>
    <p:sldId id="278" r:id="rId4"/>
    <p:sldId id="279" r:id="rId5"/>
    <p:sldId id="280" r:id="rId6"/>
    <p:sldId id="281" r:id="rId7"/>
    <p:sldId id="285" r:id="rId8"/>
    <p:sldId id="282" r:id="rId9"/>
    <p:sldId id="283" r:id="rId1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009"/>
    <p:restoredTop sz="96327"/>
  </p:normalViewPr>
  <p:slideViewPr>
    <p:cSldViewPr snapToGrid="0" showGuides="1">
      <p:cViewPr varScale="1">
        <p:scale>
          <a:sx n="138" d="100"/>
          <a:sy n="138" d="100"/>
        </p:scale>
        <p:origin x="176" y="5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603543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415806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16">
          <p15:clr>
            <a:srgbClr val="F26B43"/>
          </p15:clr>
        </p15:guide>
        <p15:guide id="2" pos="7256">
          <p15:clr>
            <a:srgbClr val="F26B43"/>
          </p15:clr>
        </p15:guide>
        <p15:guide id="3" orient="horz" pos="648">
          <p15:clr>
            <a:srgbClr val="F26B43"/>
          </p15:clr>
        </p15:guide>
        <p15:guide id="4" orient="horz" pos="712">
          <p15:clr>
            <a:srgbClr val="F26B43"/>
          </p15:clr>
        </p15:guide>
        <p15:guide id="5" orient="horz" pos="3928">
          <p15:clr>
            <a:srgbClr val="F26B43"/>
          </p15:clr>
        </p15:guide>
        <p15:guide id="6" orient="horz" pos="3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周五PPT-1">
            <a:extLst>
              <a:ext uri="{FF2B5EF4-FFF2-40B4-BE49-F238E27FC236}">
                <a16:creationId xmlns:a16="http://schemas.microsoft.com/office/drawing/2014/main" id="{14DDE1D4-7FB7-9D6B-6F0E-7F6857F2CB1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" t="9" r="156" b="881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grpSp>
        <p:nvGrpSpPr>
          <p:cNvPr id="3" name="周五PPT-2">
            <a:extLst>
              <a:ext uri="{FF2B5EF4-FFF2-40B4-BE49-F238E27FC236}">
                <a16:creationId xmlns:a16="http://schemas.microsoft.com/office/drawing/2014/main" id="{590220E1-1E60-94A9-F09A-A0099D27B8EC}"/>
              </a:ext>
            </a:extLst>
          </p:cNvPr>
          <p:cNvGrpSpPr/>
          <p:nvPr/>
        </p:nvGrpSpPr>
        <p:grpSpPr>
          <a:xfrm>
            <a:off x="651034" y="404998"/>
            <a:ext cx="223679" cy="143861"/>
            <a:chOff x="10749120" y="871596"/>
            <a:chExt cx="223679" cy="143861"/>
          </a:xfrm>
        </p:grpSpPr>
        <p:cxnSp>
          <p:nvCxnSpPr>
            <p:cNvPr id="4" name="周五PPT-2-1">
              <a:extLst>
                <a:ext uri="{FF2B5EF4-FFF2-40B4-BE49-F238E27FC236}">
                  <a16:creationId xmlns:a16="http://schemas.microsoft.com/office/drawing/2014/main" id="{6D1B88E0-FF66-C150-6D4F-320077AC4565}"/>
                </a:ext>
              </a:extLst>
            </p:cNvPr>
            <p:cNvCxnSpPr>
              <a:cxnSpLocks/>
            </p:cNvCxnSpPr>
            <p:nvPr/>
          </p:nvCxnSpPr>
          <p:spPr>
            <a:xfrm>
              <a:off x="10749120" y="1015457"/>
              <a:ext cx="223679" cy="0"/>
            </a:xfrm>
            <a:prstGeom prst="straightConnector1">
              <a:avLst/>
            </a:prstGeom>
            <a:noFill/>
            <a:ln w="15875" cap="rnd" cmpd="sng" algn="ctr">
              <a:solidFill>
                <a:schemeClr val="tx1">
                  <a:lumMod val="75000"/>
                  <a:lumOff val="25000"/>
                  <a:alpha val="50000"/>
                </a:schemeClr>
              </a:solidFill>
              <a:prstDash val="solid"/>
              <a:round/>
            </a:ln>
            <a:effectLst/>
          </p:spPr>
        </p:cxnSp>
        <p:cxnSp>
          <p:nvCxnSpPr>
            <p:cNvPr id="5" name="周五PPT-2-2">
              <a:extLst>
                <a:ext uri="{FF2B5EF4-FFF2-40B4-BE49-F238E27FC236}">
                  <a16:creationId xmlns:a16="http://schemas.microsoft.com/office/drawing/2014/main" id="{4C1636B1-C549-57A6-B93F-C5F10092388D}"/>
                </a:ext>
              </a:extLst>
            </p:cNvPr>
            <p:cNvCxnSpPr>
              <a:cxnSpLocks/>
            </p:cNvCxnSpPr>
            <p:nvPr/>
          </p:nvCxnSpPr>
          <p:spPr>
            <a:xfrm>
              <a:off x="10749120" y="943527"/>
              <a:ext cx="223679" cy="0"/>
            </a:xfrm>
            <a:prstGeom prst="straightConnector1">
              <a:avLst/>
            </a:prstGeom>
            <a:noFill/>
            <a:ln w="15875" cap="rnd" cmpd="sng" algn="ctr">
              <a:solidFill>
                <a:schemeClr val="accent1">
                  <a:alpha val="50000"/>
                </a:schemeClr>
              </a:solidFill>
              <a:prstDash val="solid"/>
              <a:round/>
            </a:ln>
            <a:effectLst/>
          </p:spPr>
        </p:cxnSp>
        <p:cxnSp>
          <p:nvCxnSpPr>
            <p:cNvPr id="6" name="周五PPT-2-3">
              <a:extLst>
                <a:ext uri="{FF2B5EF4-FFF2-40B4-BE49-F238E27FC236}">
                  <a16:creationId xmlns:a16="http://schemas.microsoft.com/office/drawing/2014/main" id="{699FC12F-7890-34DC-6715-44B5126BFD14}"/>
                </a:ext>
              </a:extLst>
            </p:cNvPr>
            <p:cNvCxnSpPr>
              <a:cxnSpLocks/>
            </p:cNvCxnSpPr>
            <p:nvPr/>
          </p:nvCxnSpPr>
          <p:spPr>
            <a:xfrm>
              <a:off x="10749120" y="871596"/>
              <a:ext cx="223679" cy="0"/>
            </a:xfrm>
            <a:prstGeom prst="straightConnector1">
              <a:avLst/>
            </a:prstGeom>
            <a:noFill/>
            <a:ln w="15875" cap="rnd" cmpd="sng" algn="ctr">
              <a:solidFill>
                <a:schemeClr val="tx1">
                  <a:lumMod val="75000"/>
                  <a:lumOff val="25000"/>
                  <a:alpha val="50000"/>
                </a:schemeClr>
              </a:solidFill>
              <a:prstDash val="solid"/>
              <a:round/>
            </a:ln>
            <a:effectLst/>
          </p:spPr>
        </p:cxnSp>
      </p:grpSp>
      <p:sp>
        <p:nvSpPr>
          <p:cNvPr id="34" name="周五PPT-5">
            <a:extLst>
              <a:ext uri="{FF2B5EF4-FFF2-40B4-BE49-F238E27FC236}">
                <a16:creationId xmlns:a16="http://schemas.microsoft.com/office/drawing/2014/main" id="{36B3AE8D-F2FE-7F48-2F80-57C5F3AF0B66}"/>
              </a:ext>
            </a:extLst>
          </p:cNvPr>
          <p:cNvSpPr txBox="1"/>
          <p:nvPr/>
        </p:nvSpPr>
        <p:spPr>
          <a:xfrm>
            <a:off x="4249499" y="1346398"/>
            <a:ext cx="3667601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8100"/>
                    </a:gs>
                    <a:gs pos="73000">
                      <a:srgbClr val="FF8100">
                        <a:alpha val="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</a:rPr>
              <a:t>05</a:t>
            </a:r>
          </a:p>
        </p:txBody>
      </p:sp>
      <p:sp>
        <p:nvSpPr>
          <p:cNvPr id="35" name="周五PPT-6">
            <a:extLst>
              <a:ext uri="{FF2B5EF4-FFF2-40B4-BE49-F238E27FC236}">
                <a16:creationId xmlns:a16="http://schemas.microsoft.com/office/drawing/2014/main" id="{D6951DEF-A0B4-3B2C-7680-E611E277F33B}"/>
              </a:ext>
            </a:extLst>
          </p:cNvPr>
          <p:cNvSpPr txBox="1"/>
          <p:nvPr/>
        </p:nvSpPr>
        <p:spPr>
          <a:xfrm>
            <a:off x="2918361" y="2973189"/>
            <a:ext cx="63298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</a:rPr>
              <a:t>撮合引擎算法</a:t>
            </a:r>
          </a:p>
        </p:txBody>
      </p:sp>
      <p:sp>
        <p:nvSpPr>
          <p:cNvPr id="37" name="周五PPT-8">
            <a:extLst>
              <a:ext uri="{FF2B5EF4-FFF2-40B4-BE49-F238E27FC236}">
                <a16:creationId xmlns:a16="http://schemas.microsoft.com/office/drawing/2014/main" id="{4EF10ACB-F46F-AA74-4E27-940643D8EED2}"/>
              </a:ext>
            </a:extLst>
          </p:cNvPr>
          <p:cNvSpPr/>
          <p:nvPr/>
        </p:nvSpPr>
        <p:spPr>
          <a:xfrm>
            <a:off x="-1648562" y="3227741"/>
            <a:ext cx="3759901" cy="6639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L"/>
              <a:ea typeface="OPPOSans L"/>
              <a:cs typeface="+mn-cs"/>
            </a:endParaRPr>
          </a:p>
        </p:txBody>
      </p:sp>
      <p:sp>
        <p:nvSpPr>
          <p:cNvPr id="38" name="周五PPT-9">
            <a:extLst>
              <a:ext uri="{FF2B5EF4-FFF2-40B4-BE49-F238E27FC236}">
                <a16:creationId xmlns:a16="http://schemas.microsoft.com/office/drawing/2014/main" id="{B35ECD25-5181-7EED-BCB6-77A314EA01E3}"/>
              </a:ext>
            </a:extLst>
          </p:cNvPr>
          <p:cNvSpPr/>
          <p:nvPr/>
        </p:nvSpPr>
        <p:spPr>
          <a:xfrm>
            <a:off x="10055259" y="3227741"/>
            <a:ext cx="3759901" cy="6639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L"/>
              <a:ea typeface="OPPOSans L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05561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C81562-B081-92A4-0C0D-1E3DF7EB4F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周五PPT-2">
            <a:extLst>
              <a:ext uri="{FF2B5EF4-FFF2-40B4-BE49-F238E27FC236}">
                <a16:creationId xmlns:a16="http://schemas.microsoft.com/office/drawing/2014/main" id="{D7E1C812-3735-1F65-037A-1784E7164967}"/>
              </a:ext>
            </a:extLst>
          </p:cNvPr>
          <p:cNvGrpSpPr/>
          <p:nvPr/>
        </p:nvGrpSpPr>
        <p:grpSpPr>
          <a:xfrm>
            <a:off x="685961" y="382507"/>
            <a:ext cx="398687" cy="58550"/>
            <a:chOff x="419261" y="513811"/>
            <a:chExt cx="398687" cy="58550"/>
          </a:xfrm>
        </p:grpSpPr>
        <p:sp>
          <p:nvSpPr>
            <p:cNvPr id="5" name="周五PPT-2-1">
              <a:extLst>
                <a:ext uri="{FF2B5EF4-FFF2-40B4-BE49-F238E27FC236}">
                  <a16:creationId xmlns:a16="http://schemas.microsoft.com/office/drawing/2014/main" id="{37790A00-DAD6-9CA1-27CB-6D3E834DAC96}"/>
                </a:ext>
              </a:extLst>
            </p:cNvPr>
            <p:cNvSpPr/>
            <p:nvPr/>
          </p:nvSpPr>
          <p:spPr>
            <a:xfrm>
              <a:off x="759398" y="513811"/>
              <a:ext cx="58550" cy="58550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6" name="周五PPT-2-2">
              <a:extLst>
                <a:ext uri="{FF2B5EF4-FFF2-40B4-BE49-F238E27FC236}">
                  <a16:creationId xmlns:a16="http://schemas.microsoft.com/office/drawing/2014/main" id="{BD844630-352B-04F0-4173-FA8D36DF0C86}"/>
                </a:ext>
              </a:extLst>
            </p:cNvPr>
            <p:cNvSpPr/>
            <p:nvPr/>
          </p:nvSpPr>
          <p:spPr>
            <a:xfrm>
              <a:off x="646019" y="513811"/>
              <a:ext cx="58550" cy="58550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7" name="周五PPT-2-3">
              <a:extLst>
                <a:ext uri="{FF2B5EF4-FFF2-40B4-BE49-F238E27FC236}">
                  <a16:creationId xmlns:a16="http://schemas.microsoft.com/office/drawing/2014/main" id="{E77904CE-6915-9A39-1BFA-ABC42A1292E1}"/>
                </a:ext>
              </a:extLst>
            </p:cNvPr>
            <p:cNvSpPr/>
            <p:nvPr/>
          </p:nvSpPr>
          <p:spPr>
            <a:xfrm>
              <a:off x="532640" y="513811"/>
              <a:ext cx="58550" cy="58550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8" name="周五PPT-2-4">
              <a:extLst>
                <a:ext uri="{FF2B5EF4-FFF2-40B4-BE49-F238E27FC236}">
                  <a16:creationId xmlns:a16="http://schemas.microsoft.com/office/drawing/2014/main" id="{2BCFAA20-6D0A-EC11-96EF-D210E622D4F6}"/>
                </a:ext>
              </a:extLst>
            </p:cNvPr>
            <p:cNvSpPr/>
            <p:nvPr/>
          </p:nvSpPr>
          <p:spPr>
            <a:xfrm>
              <a:off x="419261" y="513811"/>
              <a:ext cx="58550" cy="58550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2" name="周五PPT-3-1">
            <a:extLst>
              <a:ext uri="{FF2B5EF4-FFF2-40B4-BE49-F238E27FC236}">
                <a16:creationId xmlns:a16="http://schemas.microsoft.com/office/drawing/2014/main" id="{4AA9155D-D96F-5C2B-A4B9-268B65FEE974}"/>
              </a:ext>
            </a:extLst>
          </p:cNvPr>
          <p:cNvSpPr txBox="1"/>
          <p:nvPr/>
        </p:nvSpPr>
        <p:spPr>
          <a:xfrm>
            <a:off x="857890" y="508661"/>
            <a:ext cx="724225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OPPOSans H"/>
                <a:ea typeface="OPPOSans H"/>
                <a:cs typeface="OPPOSans B" panose="00020600040101010101" pitchFamily="18" charset="-122"/>
                <a:sym typeface="OPPOSans B" panose="00020600040101010101" pitchFamily="18" charset="-122"/>
              </a:rPr>
              <a:t>账户状态流转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77FF"/>
              </a:solidFill>
              <a:effectLst/>
              <a:uLnTx/>
              <a:uFillTx/>
              <a:latin typeface="OPPOSans H"/>
              <a:ea typeface="OPPOSans H"/>
              <a:cs typeface="OPPOSans B" panose="00020600040101010101" pitchFamily="18" charset="-122"/>
              <a:sym typeface="OPPOSans B" panose="00020600040101010101" pitchFamily="18" charset="-122"/>
            </a:endParaRPr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37980CBD-B1D6-9314-A231-13D68E6C1814}"/>
              </a:ext>
            </a:extLst>
          </p:cNvPr>
          <p:cNvGrpSpPr/>
          <p:nvPr/>
        </p:nvGrpSpPr>
        <p:grpSpPr>
          <a:xfrm>
            <a:off x="-87667" y="0"/>
            <a:ext cx="12192000" cy="6858000"/>
            <a:chOff x="-87667" y="0"/>
            <a:chExt cx="12192000" cy="6858000"/>
          </a:xfrm>
        </p:grpSpPr>
        <p:pic>
          <p:nvPicPr>
            <p:cNvPr id="3" name="周五PPT-1">
              <a:extLst>
                <a:ext uri="{FF2B5EF4-FFF2-40B4-BE49-F238E27FC236}">
                  <a16:creationId xmlns:a16="http://schemas.microsoft.com/office/drawing/2014/main" id="{1504C9B3-20F5-DE10-0C6D-6939C6C886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2" t="9" r="156" b="881"/>
            <a:stretch>
              <a:fillRect/>
            </a:stretch>
          </p:blipFill>
          <p:spPr>
            <a:xfrm>
              <a:off x="-87667" y="0"/>
              <a:ext cx="12192000" cy="6858000"/>
            </a:xfrm>
            <a:custGeom>
              <a:avLst/>
              <a:gdLst>
                <a:gd name="connsiteX0" fmla="*/ 0 w 12192000"/>
                <a:gd name="connsiteY0" fmla="*/ 0 h 6858000"/>
                <a:gd name="connsiteX1" fmla="*/ 12192000 w 12192000"/>
                <a:gd name="connsiteY1" fmla="*/ 0 h 6858000"/>
                <a:gd name="connsiteX2" fmla="*/ 12192000 w 12192000"/>
                <a:gd name="connsiteY2" fmla="*/ 6858000 h 6858000"/>
                <a:gd name="connsiteX3" fmla="*/ 0 w 12192000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92000" h="6858000">
                  <a:moveTo>
                    <a:pt x="0" y="0"/>
                  </a:moveTo>
                  <a:lnTo>
                    <a:pt x="12192000" y="0"/>
                  </a:lnTo>
                  <a:lnTo>
                    <a:pt x="12192000" y="6858000"/>
                  </a:lnTo>
                  <a:lnTo>
                    <a:pt x="0" y="6858000"/>
                  </a:lnTo>
                  <a:close/>
                </a:path>
              </a:pathLst>
            </a:custGeom>
          </p:spPr>
        </p:pic>
        <p:sp>
          <p:nvSpPr>
            <p:cNvPr id="9" name="圆角矩形 8">
              <a:extLst>
                <a:ext uri="{FF2B5EF4-FFF2-40B4-BE49-F238E27FC236}">
                  <a16:creationId xmlns:a16="http://schemas.microsoft.com/office/drawing/2014/main" id="{1FBE3405-0E0A-3B92-2F34-E7484DC1859D}"/>
                </a:ext>
              </a:extLst>
            </p:cNvPr>
            <p:cNvSpPr/>
            <p:nvPr/>
          </p:nvSpPr>
          <p:spPr>
            <a:xfrm>
              <a:off x="1553669" y="3253324"/>
              <a:ext cx="1933997" cy="93058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/>
                <a:t>账户余额冻结</a:t>
              </a:r>
            </a:p>
          </p:txBody>
        </p:sp>
        <p:sp>
          <p:nvSpPr>
            <p:cNvPr id="11" name="圆角矩形 10">
              <a:extLst>
                <a:ext uri="{FF2B5EF4-FFF2-40B4-BE49-F238E27FC236}">
                  <a16:creationId xmlns:a16="http://schemas.microsoft.com/office/drawing/2014/main" id="{21065125-9D17-CAE1-A70A-84C6D80A3C8E}"/>
                </a:ext>
              </a:extLst>
            </p:cNvPr>
            <p:cNvSpPr/>
            <p:nvPr/>
          </p:nvSpPr>
          <p:spPr>
            <a:xfrm>
              <a:off x="5041335" y="3253324"/>
              <a:ext cx="1933997" cy="93058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/>
                <a:t>交易撮合</a:t>
              </a:r>
            </a:p>
          </p:txBody>
        </p:sp>
        <p:sp>
          <p:nvSpPr>
            <p:cNvPr id="12" name="圆角矩形 11">
              <a:extLst>
                <a:ext uri="{FF2B5EF4-FFF2-40B4-BE49-F238E27FC236}">
                  <a16:creationId xmlns:a16="http://schemas.microsoft.com/office/drawing/2014/main" id="{F52C1BFF-EDF2-DA5E-62F0-4B3BCAC1CE03}"/>
                </a:ext>
              </a:extLst>
            </p:cNvPr>
            <p:cNvSpPr/>
            <p:nvPr/>
          </p:nvSpPr>
          <p:spPr>
            <a:xfrm>
              <a:off x="8446735" y="2209452"/>
              <a:ext cx="1933997" cy="93058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/>
                <a:t>扣除实际</a:t>
              </a:r>
              <a:endParaRPr kumimoji="1" lang="en-US" altLang="zh-CN" dirty="0"/>
            </a:p>
            <a:p>
              <a:pPr algn="ctr"/>
              <a:r>
                <a:rPr kumimoji="1" lang="zh-CN" altLang="en-US" dirty="0"/>
                <a:t>消费的冻结金额</a:t>
              </a:r>
            </a:p>
          </p:txBody>
        </p:sp>
        <p:sp>
          <p:nvSpPr>
            <p:cNvPr id="13" name="圆角矩形 12">
              <a:extLst>
                <a:ext uri="{FF2B5EF4-FFF2-40B4-BE49-F238E27FC236}">
                  <a16:creationId xmlns:a16="http://schemas.microsoft.com/office/drawing/2014/main" id="{0F5184ED-E66B-0E3B-65EB-E610D80DE59C}"/>
                </a:ext>
              </a:extLst>
            </p:cNvPr>
            <p:cNvSpPr/>
            <p:nvPr/>
          </p:nvSpPr>
          <p:spPr>
            <a:xfrm>
              <a:off x="8534398" y="4396324"/>
              <a:ext cx="1933997" cy="93058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/>
                <a:t>解冻并退回</a:t>
              </a:r>
              <a:endParaRPr kumimoji="1" lang="en-US" altLang="zh-CN" dirty="0"/>
            </a:p>
            <a:p>
              <a:pPr algn="ctr"/>
              <a:r>
                <a:rPr kumimoji="1" lang="zh-CN" altLang="en-US" dirty="0"/>
                <a:t>未使用金额</a:t>
              </a:r>
            </a:p>
          </p:txBody>
        </p:sp>
        <p:cxnSp>
          <p:nvCxnSpPr>
            <p:cNvPr id="17" name="直线箭头连接符 16">
              <a:extLst>
                <a:ext uri="{FF2B5EF4-FFF2-40B4-BE49-F238E27FC236}">
                  <a16:creationId xmlns:a16="http://schemas.microsoft.com/office/drawing/2014/main" id="{DEDC855F-B6D4-CC26-3DA4-E7AB58F1FB81}"/>
                </a:ext>
              </a:extLst>
            </p:cNvPr>
            <p:cNvCxnSpPr>
              <a:endCxn id="11" idx="1"/>
            </p:cNvCxnSpPr>
            <p:nvPr/>
          </p:nvCxnSpPr>
          <p:spPr>
            <a:xfrm>
              <a:off x="3520035" y="3718616"/>
              <a:ext cx="15213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线箭头连接符 18">
              <a:extLst>
                <a:ext uri="{FF2B5EF4-FFF2-40B4-BE49-F238E27FC236}">
                  <a16:creationId xmlns:a16="http://schemas.microsoft.com/office/drawing/2014/main" id="{6AC7EF87-EC28-C0C5-96FF-911B7782A82A}"/>
                </a:ext>
              </a:extLst>
            </p:cNvPr>
            <p:cNvCxnSpPr>
              <a:cxnSpLocks/>
              <a:stCxn id="11" idx="3"/>
              <a:endCxn id="12" idx="1"/>
            </p:cNvCxnSpPr>
            <p:nvPr/>
          </p:nvCxnSpPr>
          <p:spPr>
            <a:xfrm flipV="1">
              <a:off x="6975332" y="2674744"/>
              <a:ext cx="1471403" cy="104387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线箭头连接符 20">
              <a:extLst>
                <a:ext uri="{FF2B5EF4-FFF2-40B4-BE49-F238E27FC236}">
                  <a16:creationId xmlns:a16="http://schemas.microsoft.com/office/drawing/2014/main" id="{19746967-6CDC-9875-7BBD-0CC8470A2609}"/>
                </a:ext>
              </a:extLst>
            </p:cNvPr>
            <p:cNvCxnSpPr>
              <a:endCxn id="13" idx="1"/>
            </p:cNvCxnSpPr>
            <p:nvPr/>
          </p:nvCxnSpPr>
          <p:spPr>
            <a:xfrm>
              <a:off x="6975332" y="3718616"/>
              <a:ext cx="1559066" cy="1143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文本框 21">
            <a:extLst>
              <a:ext uri="{FF2B5EF4-FFF2-40B4-BE49-F238E27FC236}">
                <a16:creationId xmlns:a16="http://schemas.microsoft.com/office/drawing/2014/main" id="{DAA6083E-A62E-BAFB-39D4-BF2092E23C7A}"/>
              </a:ext>
            </a:extLst>
          </p:cNvPr>
          <p:cNvSpPr txBox="1"/>
          <p:nvPr/>
        </p:nvSpPr>
        <p:spPr>
          <a:xfrm>
            <a:off x="477429" y="1489695"/>
            <a:ext cx="10244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核心原则：创建交易冻结余额，结束交易解冻并扣减，按需退还未使用金额</a:t>
            </a:r>
          </a:p>
        </p:txBody>
      </p:sp>
      <p:pic>
        <p:nvPicPr>
          <p:cNvPr id="24" name="图片 23" descr="图形用户界面, 应用程序&#10;&#10;描述已自动生成">
            <a:extLst>
              <a:ext uri="{FF2B5EF4-FFF2-40B4-BE49-F238E27FC236}">
                <a16:creationId xmlns:a16="http://schemas.microsoft.com/office/drawing/2014/main" id="{6EF80D32-6364-5165-54B9-4E20D2B770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4461" y="4586865"/>
            <a:ext cx="5333999" cy="1480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8015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C81562-B081-92A4-0C0D-1E3DF7EB4F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周五PPT-1">
            <a:extLst>
              <a:ext uri="{FF2B5EF4-FFF2-40B4-BE49-F238E27FC236}">
                <a16:creationId xmlns:a16="http://schemas.microsoft.com/office/drawing/2014/main" id="{1504C9B3-20F5-DE10-0C6D-6939C6C886F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" t="9" r="156" b="881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grpSp>
        <p:nvGrpSpPr>
          <p:cNvPr id="4" name="周五PPT-2">
            <a:extLst>
              <a:ext uri="{FF2B5EF4-FFF2-40B4-BE49-F238E27FC236}">
                <a16:creationId xmlns:a16="http://schemas.microsoft.com/office/drawing/2014/main" id="{D7E1C812-3735-1F65-037A-1784E7164967}"/>
              </a:ext>
            </a:extLst>
          </p:cNvPr>
          <p:cNvGrpSpPr/>
          <p:nvPr/>
        </p:nvGrpSpPr>
        <p:grpSpPr>
          <a:xfrm>
            <a:off x="685961" y="382507"/>
            <a:ext cx="398687" cy="58550"/>
            <a:chOff x="419261" y="513811"/>
            <a:chExt cx="398687" cy="58550"/>
          </a:xfrm>
        </p:grpSpPr>
        <p:sp>
          <p:nvSpPr>
            <p:cNvPr id="5" name="周五PPT-2-1">
              <a:extLst>
                <a:ext uri="{FF2B5EF4-FFF2-40B4-BE49-F238E27FC236}">
                  <a16:creationId xmlns:a16="http://schemas.microsoft.com/office/drawing/2014/main" id="{37790A00-DAD6-9CA1-27CB-6D3E834DAC96}"/>
                </a:ext>
              </a:extLst>
            </p:cNvPr>
            <p:cNvSpPr/>
            <p:nvPr/>
          </p:nvSpPr>
          <p:spPr>
            <a:xfrm>
              <a:off x="759398" y="513811"/>
              <a:ext cx="58550" cy="58550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6" name="周五PPT-2-2">
              <a:extLst>
                <a:ext uri="{FF2B5EF4-FFF2-40B4-BE49-F238E27FC236}">
                  <a16:creationId xmlns:a16="http://schemas.microsoft.com/office/drawing/2014/main" id="{BD844630-352B-04F0-4173-FA8D36DF0C86}"/>
                </a:ext>
              </a:extLst>
            </p:cNvPr>
            <p:cNvSpPr/>
            <p:nvPr/>
          </p:nvSpPr>
          <p:spPr>
            <a:xfrm>
              <a:off x="646019" y="513811"/>
              <a:ext cx="58550" cy="58550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7" name="周五PPT-2-3">
              <a:extLst>
                <a:ext uri="{FF2B5EF4-FFF2-40B4-BE49-F238E27FC236}">
                  <a16:creationId xmlns:a16="http://schemas.microsoft.com/office/drawing/2014/main" id="{E77904CE-6915-9A39-1BFA-ABC42A1292E1}"/>
                </a:ext>
              </a:extLst>
            </p:cNvPr>
            <p:cNvSpPr/>
            <p:nvPr/>
          </p:nvSpPr>
          <p:spPr>
            <a:xfrm>
              <a:off x="532640" y="513811"/>
              <a:ext cx="58550" cy="58550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8" name="周五PPT-2-4">
              <a:extLst>
                <a:ext uri="{FF2B5EF4-FFF2-40B4-BE49-F238E27FC236}">
                  <a16:creationId xmlns:a16="http://schemas.microsoft.com/office/drawing/2014/main" id="{2BCFAA20-6D0A-EC11-96EF-D210E622D4F6}"/>
                </a:ext>
              </a:extLst>
            </p:cNvPr>
            <p:cNvSpPr/>
            <p:nvPr/>
          </p:nvSpPr>
          <p:spPr>
            <a:xfrm>
              <a:off x="419261" y="513811"/>
              <a:ext cx="58550" cy="58550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10" name="周五PPT-3-1">
            <a:extLst>
              <a:ext uri="{FF2B5EF4-FFF2-40B4-BE49-F238E27FC236}">
                <a16:creationId xmlns:a16="http://schemas.microsoft.com/office/drawing/2014/main" id="{55EA3F23-EC72-F578-23CE-867F49EEAB66}"/>
              </a:ext>
            </a:extLst>
          </p:cNvPr>
          <p:cNvSpPr txBox="1"/>
          <p:nvPr/>
        </p:nvSpPr>
        <p:spPr>
          <a:xfrm>
            <a:off x="857890" y="508661"/>
            <a:ext cx="724225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OPPOSans H"/>
                <a:ea typeface="OPPOSans H"/>
                <a:cs typeface="OPPOSans B" panose="00020600040101010101" pitchFamily="18" charset="-122"/>
                <a:sym typeface="OPPOSans B" panose="00020600040101010101" pitchFamily="18" charset="-122"/>
              </a:rPr>
              <a:t>订单簿数据结构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77FF"/>
              </a:solidFill>
              <a:effectLst/>
              <a:uLnTx/>
              <a:uFillTx/>
              <a:latin typeface="OPPOSans H"/>
              <a:ea typeface="OPPOSans H"/>
              <a:cs typeface="OPPOSans B" panose="00020600040101010101" pitchFamily="18" charset="-122"/>
              <a:sym typeface="OPPOSans B" panose="00020600040101010101" pitchFamily="18" charset="-122"/>
            </a:endParaRPr>
          </a:p>
        </p:txBody>
      </p:sp>
      <p:pic>
        <p:nvPicPr>
          <p:cNvPr id="14" name="图片 13" descr="图形用户界面, 文本, 应用程序&#10;&#10;描述已自动生成">
            <a:extLst>
              <a:ext uri="{FF2B5EF4-FFF2-40B4-BE49-F238E27FC236}">
                <a16:creationId xmlns:a16="http://schemas.microsoft.com/office/drawing/2014/main" id="{A438FE96-8DFE-4B89-5249-FA3BBB1AC7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340" y="1573223"/>
            <a:ext cx="6389448" cy="1740778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31417E88-342D-28A8-4E14-DB98C356379B}"/>
              </a:ext>
            </a:extLst>
          </p:cNvPr>
          <p:cNvSpPr txBox="1"/>
          <p:nvPr/>
        </p:nvSpPr>
        <p:spPr>
          <a:xfrm>
            <a:off x="6315853" y="4247138"/>
            <a:ext cx="609734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200" b="1" dirty="0"/>
              <a:t>关键设计：</a:t>
            </a:r>
            <a:endParaRPr lang="zh-CN" altLang="en-US" sz="1200" dirty="0"/>
          </a:p>
          <a:p>
            <a:pPr>
              <a:buFont typeface="Arial" panose="020B0604020202020204" pitchFamily="34" charset="0"/>
              <a:buChar char="•"/>
            </a:pPr>
            <a:r>
              <a:rPr lang="en" altLang="zh-CN" sz="1200" dirty="0" err="1"/>
              <a:t>TreeMap</a:t>
            </a:r>
            <a:r>
              <a:rPr lang="zh-CN" altLang="en-US" sz="1200" dirty="0"/>
              <a:t>按价格自动排序：买盘高价在前，卖盘低价在前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" altLang="zh-CN" sz="1200" dirty="0" err="1"/>
              <a:t>MergeOrder</a:t>
            </a:r>
            <a:r>
              <a:rPr lang="zh-CN" altLang="en-US" sz="1200" dirty="0"/>
              <a:t>将相同价格的订单合并，内部按时间排序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1200" dirty="0"/>
              <a:t>形成</a:t>
            </a:r>
            <a:r>
              <a:rPr lang="en-US" altLang="zh-CN" sz="1200" dirty="0"/>
              <a:t>"</a:t>
            </a:r>
            <a:r>
              <a:rPr lang="zh-CN" altLang="en-US" sz="1200" dirty="0"/>
              <a:t>价格优先，时间优先</a:t>
            </a:r>
            <a:r>
              <a:rPr lang="en-US" altLang="zh-CN" sz="1200" dirty="0"/>
              <a:t>"</a:t>
            </a:r>
            <a:r>
              <a:rPr lang="zh-CN" altLang="en-US" sz="1200" dirty="0"/>
              <a:t>的经典撮合规则</a:t>
            </a:r>
          </a:p>
        </p:txBody>
      </p:sp>
      <p:pic>
        <p:nvPicPr>
          <p:cNvPr id="18" name="图片 17" descr="文本&#10;&#10;描述已自动生成">
            <a:extLst>
              <a:ext uri="{FF2B5EF4-FFF2-40B4-BE49-F238E27FC236}">
                <a16:creationId xmlns:a16="http://schemas.microsoft.com/office/drawing/2014/main" id="{7A2DF3C6-2E5A-D265-22D4-B55F3D6904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511" y="3632419"/>
            <a:ext cx="4820212" cy="2060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6545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C81562-B081-92A4-0C0D-1E3DF7EB4F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周五PPT-1">
            <a:extLst>
              <a:ext uri="{FF2B5EF4-FFF2-40B4-BE49-F238E27FC236}">
                <a16:creationId xmlns:a16="http://schemas.microsoft.com/office/drawing/2014/main" id="{1504C9B3-20F5-DE10-0C6D-6939C6C886F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" t="9" r="156" b="881"/>
          <a:stretch>
            <a:fillRect/>
          </a:stretch>
        </p:blipFill>
        <p:spPr>
          <a:xfrm>
            <a:off x="0" y="234669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grpSp>
        <p:nvGrpSpPr>
          <p:cNvPr id="4" name="周五PPT-2">
            <a:extLst>
              <a:ext uri="{FF2B5EF4-FFF2-40B4-BE49-F238E27FC236}">
                <a16:creationId xmlns:a16="http://schemas.microsoft.com/office/drawing/2014/main" id="{D7E1C812-3735-1F65-037A-1784E7164967}"/>
              </a:ext>
            </a:extLst>
          </p:cNvPr>
          <p:cNvGrpSpPr/>
          <p:nvPr/>
        </p:nvGrpSpPr>
        <p:grpSpPr>
          <a:xfrm>
            <a:off x="685961" y="382507"/>
            <a:ext cx="398687" cy="58550"/>
            <a:chOff x="419261" y="513811"/>
            <a:chExt cx="398687" cy="58550"/>
          </a:xfrm>
        </p:grpSpPr>
        <p:sp>
          <p:nvSpPr>
            <p:cNvPr id="5" name="周五PPT-2-1">
              <a:extLst>
                <a:ext uri="{FF2B5EF4-FFF2-40B4-BE49-F238E27FC236}">
                  <a16:creationId xmlns:a16="http://schemas.microsoft.com/office/drawing/2014/main" id="{37790A00-DAD6-9CA1-27CB-6D3E834DAC96}"/>
                </a:ext>
              </a:extLst>
            </p:cNvPr>
            <p:cNvSpPr/>
            <p:nvPr/>
          </p:nvSpPr>
          <p:spPr>
            <a:xfrm>
              <a:off x="759398" y="513811"/>
              <a:ext cx="58550" cy="58550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6" name="周五PPT-2-2">
              <a:extLst>
                <a:ext uri="{FF2B5EF4-FFF2-40B4-BE49-F238E27FC236}">
                  <a16:creationId xmlns:a16="http://schemas.microsoft.com/office/drawing/2014/main" id="{BD844630-352B-04F0-4173-FA8D36DF0C86}"/>
                </a:ext>
              </a:extLst>
            </p:cNvPr>
            <p:cNvSpPr/>
            <p:nvPr/>
          </p:nvSpPr>
          <p:spPr>
            <a:xfrm>
              <a:off x="646019" y="513811"/>
              <a:ext cx="58550" cy="58550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7" name="周五PPT-2-3">
              <a:extLst>
                <a:ext uri="{FF2B5EF4-FFF2-40B4-BE49-F238E27FC236}">
                  <a16:creationId xmlns:a16="http://schemas.microsoft.com/office/drawing/2014/main" id="{E77904CE-6915-9A39-1BFA-ABC42A1292E1}"/>
                </a:ext>
              </a:extLst>
            </p:cNvPr>
            <p:cNvSpPr/>
            <p:nvPr/>
          </p:nvSpPr>
          <p:spPr>
            <a:xfrm>
              <a:off x="532640" y="513811"/>
              <a:ext cx="58550" cy="58550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8" name="周五PPT-2-4">
              <a:extLst>
                <a:ext uri="{FF2B5EF4-FFF2-40B4-BE49-F238E27FC236}">
                  <a16:creationId xmlns:a16="http://schemas.microsoft.com/office/drawing/2014/main" id="{2BCFAA20-6D0A-EC11-96EF-D210E622D4F6}"/>
                </a:ext>
              </a:extLst>
            </p:cNvPr>
            <p:cNvSpPr/>
            <p:nvPr/>
          </p:nvSpPr>
          <p:spPr>
            <a:xfrm>
              <a:off x="419261" y="513811"/>
              <a:ext cx="58550" cy="58550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10" name="周五PPT-3-1">
            <a:extLst>
              <a:ext uri="{FF2B5EF4-FFF2-40B4-BE49-F238E27FC236}">
                <a16:creationId xmlns:a16="http://schemas.microsoft.com/office/drawing/2014/main" id="{55EA3F23-EC72-F578-23CE-867F49EEAB66}"/>
              </a:ext>
            </a:extLst>
          </p:cNvPr>
          <p:cNvSpPr txBox="1"/>
          <p:nvPr/>
        </p:nvSpPr>
        <p:spPr>
          <a:xfrm>
            <a:off x="857890" y="508661"/>
            <a:ext cx="724225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OPPOSans H"/>
                <a:ea typeface="OPPOSans H"/>
                <a:cs typeface="OPPOSans B" panose="00020600040101010101" pitchFamily="18" charset="-122"/>
                <a:sym typeface="OPPOSans B" panose="00020600040101010101" pitchFamily="18" charset="-122"/>
              </a:rPr>
              <a:t>限价</a:t>
            </a:r>
            <a:r>
              <a:rPr lang="zh-CN" altLang="en-US" sz="2400" b="1" dirty="0">
                <a:solidFill>
                  <a:prstClr val="black">
                    <a:lumMod val="85000"/>
                    <a:lumOff val="15000"/>
                  </a:prstClr>
                </a:solidFill>
                <a:latin typeface="OPPOSans H"/>
                <a:ea typeface="OPPOSans H"/>
                <a:cs typeface="OPPOSans B" panose="00020600040101010101" pitchFamily="18" charset="-122"/>
                <a:sym typeface="OPPOSans B" panose="00020600040101010101" pitchFamily="18" charset="-122"/>
              </a:rPr>
              <a:t>买单匹配卖盘示例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77FF"/>
              </a:solidFill>
              <a:effectLst/>
              <a:uLnTx/>
              <a:uFillTx/>
              <a:latin typeface="OPPOSans H"/>
              <a:ea typeface="OPPOSans H"/>
              <a:cs typeface="OPPOSans B" panose="00020600040101010101" pitchFamily="18" charset="-122"/>
              <a:sym typeface="OPPOSans B" panose="00020600040101010101" pitchFamily="18" charset="-122"/>
            </a:endParaRPr>
          </a:p>
        </p:txBody>
      </p:sp>
      <p:pic>
        <p:nvPicPr>
          <p:cNvPr id="9" name="图片 8" descr="表格&#10;&#10;描述已自动生成">
            <a:extLst>
              <a:ext uri="{FF2B5EF4-FFF2-40B4-BE49-F238E27FC236}">
                <a16:creationId xmlns:a16="http://schemas.microsoft.com/office/drawing/2014/main" id="{EC4AB69A-6965-AEF8-E7BC-5B8447745D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5716" y="970326"/>
            <a:ext cx="4484430" cy="5819939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DF162DBF-5F90-7675-DE8A-1EEBA6C21D72}"/>
              </a:ext>
            </a:extLst>
          </p:cNvPr>
          <p:cNvSpPr txBox="1"/>
          <p:nvPr/>
        </p:nvSpPr>
        <p:spPr>
          <a:xfrm>
            <a:off x="8302428" y="2565581"/>
            <a:ext cx="609734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zh-CN" altLang="en-US" b="1" dirty="0"/>
              <a:t>价格匹配条件</a:t>
            </a:r>
            <a:r>
              <a:rPr lang="zh-CN" altLang="en-US" dirty="0"/>
              <a:t>： </a:t>
            </a:r>
            <a:endParaRPr lang="en-US" altLang="zh-CN" dirty="0"/>
          </a:p>
          <a:p>
            <a:r>
              <a:rPr lang="zh-CN" altLang="en-US" dirty="0"/>
              <a:t>买单：匹配价格不能大于委托价</a:t>
            </a:r>
          </a:p>
          <a:p>
            <a:r>
              <a:rPr lang="zh-CN" altLang="en-US" dirty="0"/>
              <a:t>卖单：匹配价格不能小于委托价</a:t>
            </a:r>
          </a:p>
        </p:txBody>
      </p:sp>
    </p:spTree>
    <p:extLst>
      <p:ext uri="{BB962C8B-B14F-4D97-AF65-F5344CB8AC3E}">
        <p14:creationId xmlns:p14="http://schemas.microsoft.com/office/powerpoint/2010/main" val="17386447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D7C81562-B081-92A4-0C0D-1E3DF7EB4F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周五PPT-1">
            <a:extLst>
              <a:ext uri="{FF2B5EF4-FFF2-40B4-BE49-F238E27FC236}">
                <a16:creationId xmlns:a16="http://schemas.microsoft.com/office/drawing/2014/main" id="{1504C9B3-20F5-DE10-0C6D-6939C6C886F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" t="9" r="156" b="881"/>
          <a:stretch>
            <a:fillRect/>
          </a:stretch>
        </p:blipFill>
        <p:spPr>
          <a:xfrm>
            <a:off x="0" y="234669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grpSp>
        <p:nvGrpSpPr>
          <p:cNvPr id="4" name="周五PPT-2">
            <a:extLst>
              <a:ext uri="{FF2B5EF4-FFF2-40B4-BE49-F238E27FC236}">
                <a16:creationId xmlns:a16="http://schemas.microsoft.com/office/drawing/2014/main" id="{D7E1C812-3735-1F65-037A-1784E7164967}"/>
              </a:ext>
            </a:extLst>
          </p:cNvPr>
          <p:cNvGrpSpPr/>
          <p:nvPr/>
        </p:nvGrpSpPr>
        <p:grpSpPr>
          <a:xfrm>
            <a:off x="685961" y="382507"/>
            <a:ext cx="398687" cy="58550"/>
            <a:chOff x="419261" y="513811"/>
            <a:chExt cx="398687" cy="58550"/>
          </a:xfrm>
        </p:grpSpPr>
        <p:sp>
          <p:nvSpPr>
            <p:cNvPr id="5" name="周五PPT-2-1">
              <a:extLst>
                <a:ext uri="{FF2B5EF4-FFF2-40B4-BE49-F238E27FC236}">
                  <a16:creationId xmlns:a16="http://schemas.microsoft.com/office/drawing/2014/main" id="{37790A00-DAD6-9CA1-27CB-6D3E834DAC96}"/>
                </a:ext>
              </a:extLst>
            </p:cNvPr>
            <p:cNvSpPr/>
            <p:nvPr/>
          </p:nvSpPr>
          <p:spPr>
            <a:xfrm>
              <a:off x="759398" y="513811"/>
              <a:ext cx="58550" cy="58550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6" name="周五PPT-2-2">
              <a:extLst>
                <a:ext uri="{FF2B5EF4-FFF2-40B4-BE49-F238E27FC236}">
                  <a16:creationId xmlns:a16="http://schemas.microsoft.com/office/drawing/2014/main" id="{BD844630-352B-04F0-4173-FA8D36DF0C86}"/>
                </a:ext>
              </a:extLst>
            </p:cNvPr>
            <p:cNvSpPr/>
            <p:nvPr/>
          </p:nvSpPr>
          <p:spPr>
            <a:xfrm>
              <a:off x="646019" y="513811"/>
              <a:ext cx="58550" cy="58550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7" name="周五PPT-2-3">
              <a:extLst>
                <a:ext uri="{FF2B5EF4-FFF2-40B4-BE49-F238E27FC236}">
                  <a16:creationId xmlns:a16="http://schemas.microsoft.com/office/drawing/2014/main" id="{E77904CE-6915-9A39-1BFA-ABC42A1292E1}"/>
                </a:ext>
              </a:extLst>
            </p:cNvPr>
            <p:cNvSpPr/>
            <p:nvPr/>
          </p:nvSpPr>
          <p:spPr>
            <a:xfrm>
              <a:off x="532640" y="513811"/>
              <a:ext cx="58550" cy="58550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8" name="周五PPT-2-4">
              <a:extLst>
                <a:ext uri="{FF2B5EF4-FFF2-40B4-BE49-F238E27FC236}">
                  <a16:creationId xmlns:a16="http://schemas.microsoft.com/office/drawing/2014/main" id="{2BCFAA20-6D0A-EC11-96EF-D210E622D4F6}"/>
                </a:ext>
              </a:extLst>
            </p:cNvPr>
            <p:cNvSpPr/>
            <p:nvPr/>
          </p:nvSpPr>
          <p:spPr>
            <a:xfrm>
              <a:off x="419261" y="513811"/>
              <a:ext cx="58550" cy="58550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10" name="周五PPT-3-1">
            <a:extLst>
              <a:ext uri="{FF2B5EF4-FFF2-40B4-BE49-F238E27FC236}">
                <a16:creationId xmlns:a16="http://schemas.microsoft.com/office/drawing/2014/main" id="{55EA3F23-EC72-F578-23CE-867F49EEAB66}"/>
              </a:ext>
            </a:extLst>
          </p:cNvPr>
          <p:cNvSpPr txBox="1"/>
          <p:nvPr/>
        </p:nvSpPr>
        <p:spPr>
          <a:xfrm>
            <a:off x="857890" y="508661"/>
            <a:ext cx="724225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2400" b="1" dirty="0">
                <a:solidFill>
                  <a:prstClr val="black">
                    <a:lumMod val="85000"/>
                    <a:lumOff val="15000"/>
                  </a:prstClr>
                </a:solidFill>
                <a:ea typeface="OPPOSans H"/>
              </a:rPr>
              <a:t>限价单核心匹配代码分析</a:t>
            </a:r>
            <a:endParaRPr lang="zh-CN" altLang="en-US" sz="2400" b="1" dirty="0">
              <a:solidFill>
                <a:prstClr val="black">
                  <a:lumMod val="85000"/>
                  <a:lumOff val="15000"/>
                </a:prstClr>
              </a:solidFill>
              <a:ea typeface="OPPOSans H"/>
              <a:sym typeface="OPPOSans B" panose="00020600040101010101" pitchFamily="18" charset="-122"/>
            </a:endParaRPr>
          </a:p>
        </p:txBody>
      </p:sp>
      <p:pic>
        <p:nvPicPr>
          <p:cNvPr id="12" name="图片 11" descr="文本&#10;&#10;描述已自动生成">
            <a:extLst>
              <a:ext uri="{FF2B5EF4-FFF2-40B4-BE49-F238E27FC236}">
                <a16:creationId xmlns:a16="http://schemas.microsoft.com/office/drawing/2014/main" id="{254457D7-2810-4E18-C43B-E416907674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3179" y="1130300"/>
            <a:ext cx="3712828" cy="5172671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130A7BCE-116E-0B62-522D-DC3FD20F523D}"/>
              </a:ext>
            </a:extLst>
          </p:cNvPr>
          <p:cNvSpPr txBox="1"/>
          <p:nvPr/>
        </p:nvSpPr>
        <p:spPr>
          <a:xfrm>
            <a:off x="7177635" y="2565581"/>
            <a:ext cx="609734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zh-CN" altLang="en-US" b="1" dirty="0"/>
              <a:t>价格匹配条件</a:t>
            </a:r>
            <a:r>
              <a:rPr lang="zh-CN" altLang="en-US" dirty="0"/>
              <a:t>： </a:t>
            </a:r>
            <a:endParaRPr lang="en-US" altLang="zh-CN" dirty="0"/>
          </a:p>
          <a:p>
            <a:r>
              <a:rPr lang="zh-CN" altLang="en-US" dirty="0"/>
              <a:t>买单：匹配价格不能大于委托价</a:t>
            </a:r>
          </a:p>
          <a:p>
            <a:r>
              <a:rPr lang="zh-CN" altLang="en-US" dirty="0"/>
              <a:t>卖单：匹配价格不能小于委托价</a:t>
            </a:r>
          </a:p>
        </p:txBody>
      </p:sp>
    </p:spTree>
    <p:extLst>
      <p:ext uri="{BB962C8B-B14F-4D97-AF65-F5344CB8AC3E}">
        <p14:creationId xmlns:p14="http://schemas.microsoft.com/office/powerpoint/2010/main" val="32773080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C81562-B081-92A4-0C0D-1E3DF7EB4F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周五PPT-1">
            <a:extLst>
              <a:ext uri="{FF2B5EF4-FFF2-40B4-BE49-F238E27FC236}">
                <a16:creationId xmlns:a16="http://schemas.microsoft.com/office/drawing/2014/main" id="{1504C9B3-20F5-DE10-0C6D-6939C6C886F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" t="9" r="156" b="881"/>
          <a:stretch>
            <a:fillRect/>
          </a:stretch>
        </p:blipFill>
        <p:spPr>
          <a:xfrm>
            <a:off x="0" y="234669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grpSp>
        <p:nvGrpSpPr>
          <p:cNvPr id="4" name="周五PPT-2">
            <a:extLst>
              <a:ext uri="{FF2B5EF4-FFF2-40B4-BE49-F238E27FC236}">
                <a16:creationId xmlns:a16="http://schemas.microsoft.com/office/drawing/2014/main" id="{D7E1C812-3735-1F65-037A-1784E7164967}"/>
              </a:ext>
            </a:extLst>
          </p:cNvPr>
          <p:cNvGrpSpPr/>
          <p:nvPr/>
        </p:nvGrpSpPr>
        <p:grpSpPr>
          <a:xfrm>
            <a:off x="685961" y="382507"/>
            <a:ext cx="398687" cy="58550"/>
            <a:chOff x="419261" y="513811"/>
            <a:chExt cx="398687" cy="58550"/>
          </a:xfrm>
        </p:grpSpPr>
        <p:sp>
          <p:nvSpPr>
            <p:cNvPr id="5" name="周五PPT-2-1">
              <a:extLst>
                <a:ext uri="{FF2B5EF4-FFF2-40B4-BE49-F238E27FC236}">
                  <a16:creationId xmlns:a16="http://schemas.microsoft.com/office/drawing/2014/main" id="{37790A00-DAD6-9CA1-27CB-6D3E834DAC96}"/>
                </a:ext>
              </a:extLst>
            </p:cNvPr>
            <p:cNvSpPr/>
            <p:nvPr/>
          </p:nvSpPr>
          <p:spPr>
            <a:xfrm>
              <a:off x="759398" y="513811"/>
              <a:ext cx="58550" cy="58550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6" name="周五PPT-2-2">
              <a:extLst>
                <a:ext uri="{FF2B5EF4-FFF2-40B4-BE49-F238E27FC236}">
                  <a16:creationId xmlns:a16="http://schemas.microsoft.com/office/drawing/2014/main" id="{BD844630-352B-04F0-4173-FA8D36DF0C86}"/>
                </a:ext>
              </a:extLst>
            </p:cNvPr>
            <p:cNvSpPr/>
            <p:nvPr/>
          </p:nvSpPr>
          <p:spPr>
            <a:xfrm>
              <a:off x="646019" y="513811"/>
              <a:ext cx="58550" cy="58550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7" name="周五PPT-2-3">
              <a:extLst>
                <a:ext uri="{FF2B5EF4-FFF2-40B4-BE49-F238E27FC236}">
                  <a16:creationId xmlns:a16="http://schemas.microsoft.com/office/drawing/2014/main" id="{E77904CE-6915-9A39-1BFA-ABC42A1292E1}"/>
                </a:ext>
              </a:extLst>
            </p:cNvPr>
            <p:cNvSpPr/>
            <p:nvPr/>
          </p:nvSpPr>
          <p:spPr>
            <a:xfrm>
              <a:off x="532640" y="513811"/>
              <a:ext cx="58550" cy="58550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8" name="周五PPT-2-4">
              <a:extLst>
                <a:ext uri="{FF2B5EF4-FFF2-40B4-BE49-F238E27FC236}">
                  <a16:creationId xmlns:a16="http://schemas.microsoft.com/office/drawing/2014/main" id="{2BCFAA20-6D0A-EC11-96EF-D210E622D4F6}"/>
                </a:ext>
              </a:extLst>
            </p:cNvPr>
            <p:cNvSpPr/>
            <p:nvPr/>
          </p:nvSpPr>
          <p:spPr>
            <a:xfrm>
              <a:off x="419261" y="513811"/>
              <a:ext cx="58550" cy="58550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10" name="周五PPT-3-1">
            <a:extLst>
              <a:ext uri="{FF2B5EF4-FFF2-40B4-BE49-F238E27FC236}">
                <a16:creationId xmlns:a16="http://schemas.microsoft.com/office/drawing/2014/main" id="{55EA3F23-EC72-F578-23CE-867F49EEAB66}"/>
              </a:ext>
            </a:extLst>
          </p:cNvPr>
          <p:cNvSpPr txBox="1"/>
          <p:nvPr/>
        </p:nvSpPr>
        <p:spPr>
          <a:xfrm>
            <a:off x="857890" y="508661"/>
            <a:ext cx="724225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OPPOSans H"/>
                <a:ea typeface="OPPOSans H"/>
                <a:cs typeface="OPPOSans B" panose="00020600040101010101" pitchFamily="18" charset="-122"/>
                <a:sym typeface="OPPOSans B" panose="00020600040101010101" pitchFamily="18" charset="-122"/>
              </a:rPr>
              <a:t>市价</a:t>
            </a:r>
            <a:r>
              <a:rPr lang="zh-CN" altLang="en-US" sz="2400" b="1" dirty="0">
                <a:solidFill>
                  <a:prstClr val="black">
                    <a:lumMod val="85000"/>
                    <a:lumOff val="15000"/>
                  </a:prstClr>
                </a:solidFill>
                <a:latin typeface="OPPOSans H"/>
                <a:ea typeface="OPPOSans H"/>
                <a:cs typeface="OPPOSans B" panose="00020600040101010101" pitchFamily="18" charset="-122"/>
                <a:sym typeface="OPPOSans B" panose="00020600040101010101" pitchFamily="18" charset="-122"/>
              </a:rPr>
              <a:t>买单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OPPOSans H"/>
                <a:ea typeface="OPPOSans H"/>
                <a:cs typeface="OPPOSans B" panose="00020600040101010101" pitchFamily="18" charset="-122"/>
                <a:sym typeface="OPPOSans B" panose="00020600040101010101" pitchFamily="18" charset="-122"/>
              </a:rPr>
              <a:t>撮合流程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77FF"/>
              </a:solidFill>
              <a:effectLst/>
              <a:uLnTx/>
              <a:uFillTx/>
              <a:latin typeface="OPPOSans H"/>
              <a:ea typeface="OPPOSans H"/>
              <a:cs typeface="OPPOSans B" panose="00020600040101010101" pitchFamily="18" charset="-122"/>
              <a:sym typeface="OPPOSans B" panose="00020600040101010101" pitchFamily="18" charset="-122"/>
            </a:endParaRPr>
          </a:p>
        </p:txBody>
      </p:sp>
      <p:pic>
        <p:nvPicPr>
          <p:cNvPr id="11" name="图片 10" descr="文本&#10;&#10;描述已自动生成">
            <a:extLst>
              <a:ext uri="{FF2B5EF4-FFF2-40B4-BE49-F238E27FC236}">
                <a16:creationId xmlns:a16="http://schemas.microsoft.com/office/drawing/2014/main" id="{441612E5-E1B5-E1E4-54AD-7C148EC202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2677" y="964879"/>
            <a:ext cx="3674297" cy="5270821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3CF3B94-FB92-12D6-C822-6C5981954FDE}"/>
              </a:ext>
            </a:extLst>
          </p:cNvPr>
          <p:cNvSpPr txBox="1"/>
          <p:nvPr/>
        </p:nvSpPr>
        <p:spPr>
          <a:xfrm>
            <a:off x="7944356" y="2505670"/>
            <a:ext cx="609734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/>
              <a:t>市价买单特殊性：</a:t>
            </a:r>
            <a:endParaRPr lang="zh-CN" alt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dirty="0"/>
              <a:t>按</a:t>
            </a:r>
            <a:r>
              <a:rPr lang="zh-CN" altLang="en-US" b="1" dirty="0"/>
              <a:t>金额</a:t>
            </a:r>
            <a:r>
              <a:rPr lang="zh-CN" altLang="en-US" dirty="0"/>
              <a:t>而非数量下单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dirty="0"/>
              <a:t>以当前市场最优价格立即成交</a:t>
            </a:r>
          </a:p>
        </p:txBody>
      </p:sp>
    </p:spTree>
    <p:extLst>
      <p:ext uri="{BB962C8B-B14F-4D97-AF65-F5344CB8AC3E}">
        <p14:creationId xmlns:p14="http://schemas.microsoft.com/office/powerpoint/2010/main" val="41606376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C81562-B081-92A4-0C0D-1E3DF7EB4F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周五PPT-1">
            <a:extLst>
              <a:ext uri="{FF2B5EF4-FFF2-40B4-BE49-F238E27FC236}">
                <a16:creationId xmlns:a16="http://schemas.microsoft.com/office/drawing/2014/main" id="{1504C9B3-20F5-DE10-0C6D-6939C6C886F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" t="9" r="156" b="881"/>
          <a:stretch>
            <a:fillRect/>
          </a:stretch>
        </p:blipFill>
        <p:spPr>
          <a:xfrm>
            <a:off x="0" y="234669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grpSp>
        <p:nvGrpSpPr>
          <p:cNvPr id="4" name="周五PPT-2">
            <a:extLst>
              <a:ext uri="{FF2B5EF4-FFF2-40B4-BE49-F238E27FC236}">
                <a16:creationId xmlns:a16="http://schemas.microsoft.com/office/drawing/2014/main" id="{D7E1C812-3735-1F65-037A-1784E7164967}"/>
              </a:ext>
            </a:extLst>
          </p:cNvPr>
          <p:cNvGrpSpPr/>
          <p:nvPr/>
        </p:nvGrpSpPr>
        <p:grpSpPr>
          <a:xfrm>
            <a:off x="685961" y="382507"/>
            <a:ext cx="398687" cy="58550"/>
            <a:chOff x="419261" y="513811"/>
            <a:chExt cx="398687" cy="58550"/>
          </a:xfrm>
        </p:grpSpPr>
        <p:sp>
          <p:nvSpPr>
            <p:cNvPr id="5" name="周五PPT-2-1">
              <a:extLst>
                <a:ext uri="{FF2B5EF4-FFF2-40B4-BE49-F238E27FC236}">
                  <a16:creationId xmlns:a16="http://schemas.microsoft.com/office/drawing/2014/main" id="{37790A00-DAD6-9CA1-27CB-6D3E834DAC96}"/>
                </a:ext>
              </a:extLst>
            </p:cNvPr>
            <p:cNvSpPr/>
            <p:nvPr/>
          </p:nvSpPr>
          <p:spPr>
            <a:xfrm>
              <a:off x="759398" y="513811"/>
              <a:ext cx="58550" cy="58550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6" name="周五PPT-2-2">
              <a:extLst>
                <a:ext uri="{FF2B5EF4-FFF2-40B4-BE49-F238E27FC236}">
                  <a16:creationId xmlns:a16="http://schemas.microsoft.com/office/drawing/2014/main" id="{BD844630-352B-04F0-4173-FA8D36DF0C86}"/>
                </a:ext>
              </a:extLst>
            </p:cNvPr>
            <p:cNvSpPr/>
            <p:nvPr/>
          </p:nvSpPr>
          <p:spPr>
            <a:xfrm>
              <a:off x="646019" y="513811"/>
              <a:ext cx="58550" cy="58550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7" name="周五PPT-2-3">
              <a:extLst>
                <a:ext uri="{FF2B5EF4-FFF2-40B4-BE49-F238E27FC236}">
                  <a16:creationId xmlns:a16="http://schemas.microsoft.com/office/drawing/2014/main" id="{E77904CE-6915-9A39-1BFA-ABC42A1292E1}"/>
                </a:ext>
              </a:extLst>
            </p:cNvPr>
            <p:cNvSpPr/>
            <p:nvPr/>
          </p:nvSpPr>
          <p:spPr>
            <a:xfrm>
              <a:off x="532640" y="513811"/>
              <a:ext cx="58550" cy="58550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8" name="周五PPT-2-4">
              <a:extLst>
                <a:ext uri="{FF2B5EF4-FFF2-40B4-BE49-F238E27FC236}">
                  <a16:creationId xmlns:a16="http://schemas.microsoft.com/office/drawing/2014/main" id="{2BCFAA20-6D0A-EC11-96EF-D210E622D4F6}"/>
                </a:ext>
              </a:extLst>
            </p:cNvPr>
            <p:cNvSpPr/>
            <p:nvPr/>
          </p:nvSpPr>
          <p:spPr>
            <a:xfrm>
              <a:off x="419261" y="513811"/>
              <a:ext cx="58550" cy="58550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10" name="周五PPT-3-1">
            <a:extLst>
              <a:ext uri="{FF2B5EF4-FFF2-40B4-BE49-F238E27FC236}">
                <a16:creationId xmlns:a16="http://schemas.microsoft.com/office/drawing/2014/main" id="{55EA3F23-EC72-F578-23CE-867F49EEAB66}"/>
              </a:ext>
            </a:extLst>
          </p:cNvPr>
          <p:cNvSpPr txBox="1"/>
          <p:nvPr/>
        </p:nvSpPr>
        <p:spPr>
          <a:xfrm>
            <a:off x="857890" y="508661"/>
            <a:ext cx="724225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OPPOSans H"/>
                <a:ea typeface="OPPOSans H"/>
                <a:cs typeface="OPPOSans B" panose="00020600040101010101" pitchFamily="18" charset="-122"/>
                <a:sym typeface="OPPOSans B" panose="00020600040101010101" pitchFamily="18" charset="-122"/>
              </a:rPr>
              <a:t>市价</a:t>
            </a:r>
            <a:r>
              <a:rPr lang="zh-CN" altLang="en-US" sz="2400" b="1" dirty="0">
                <a:solidFill>
                  <a:prstClr val="black">
                    <a:lumMod val="85000"/>
                    <a:lumOff val="15000"/>
                  </a:prstClr>
                </a:solidFill>
                <a:latin typeface="OPPOSans H"/>
                <a:ea typeface="OPPOSans H"/>
                <a:cs typeface="OPPOSans B" panose="00020600040101010101" pitchFamily="18" charset="-122"/>
                <a:sym typeface="OPPOSans B" panose="00020600040101010101" pitchFamily="18" charset="-122"/>
              </a:rPr>
              <a:t>卖单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OPPOSans H"/>
                <a:ea typeface="OPPOSans H"/>
                <a:cs typeface="OPPOSans B" panose="00020600040101010101" pitchFamily="18" charset="-122"/>
                <a:sym typeface="OPPOSans B" panose="00020600040101010101" pitchFamily="18" charset="-122"/>
              </a:rPr>
              <a:t>撮合流程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77FF"/>
              </a:solidFill>
              <a:effectLst/>
              <a:uLnTx/>
              <a:uFillTx/>
              <a:latin typeface="OPPOSans H"/>
              <a:ea typeface="OPPOSans H"/>
              <a:cs typeface="OPPOSans B" panose="00020600040101010101" pitchFamily="18" charset="-122"/>
              <a:sym typeface="OPPOSans B" panose="00020600040101010101" pitchFamily="18" charset="-122"/>
            </a:endParaRPr>
          </a:p>
        </p:txBody>
      </p:sp>
      <p:pic>
        <p:nvPicPr>
          <p:cNvPr id="9" name="图片 8" descr="手机屏幕截图&#10;&#10;描述已自动生成">
            <a:extLst>
              <a:ext uri="{FF2B5EF4-FFF2-40B4-BE49-F238E27FC236}">
                <a16:creationId xmlns:a16="http://schemas.microsoft.com/office/drawing/2014/main" id="{1977E15A-2E00-DCFC-E467-FDE26CC8DD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4422" y="1352102"/>
            <a:ext cx="4745314" cy="4883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9671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EA821A97-C087-2C84-E77B-421279D13049}"/>
              </a:ext>
            </a:extLst>
          </p:cNvPr>
          <p:cNvSpPr txBox="1"/>
          <p:nvPr/>
        </p:nvSpPr>
        <p:spPr>
          <a:xfrm>
            <a:off x="2095837" y="655455"/>
            <a:ext cx="1666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订单状态流转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F86812C-0FA4-C7D2-441C-0C1DC9A34B9E}"/>
              </a:ext>
            </a:extLst>
          </p:cNvPr>
          <p:cNvSpPr txBox="1"/>
          <p:nvPr/>
        </p:nvSpPr>
        <p:spPr>
          <a:xfrm>
            <a:off x="6449352" y="1456566"/>
            <a:ext cx="3204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匹配原则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A2FDD3E-B712-27E7-8A28-C98C035AB44B}"/>
              </a:ext>
            </a:extLst>
          </p:cNvPr>
          <p:cNvSpPr txBox="1"/>
          <p:nvPr/>
        </p:nvSpPr>
        <p:spPr>
          <a:xfrm>
            <a:off x="6368432" y="2184850"/>
            <a:ext cx="4567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1.</a:t>
            </a:r>
            <a:r>
              <a:rPr kumimoji="1" lang="zh-CN" altLang="en-US" dirty="0"/>
              <a:t> 限价单优先与限价单匹配，再匹配市价单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FC21A89-0E35-5930-B348-6319B4F946C3}"/>
              </a:ext>
            </a:extLst>
          </p:cNvPr>
          <p:cNvSpPr txBox="1"/>
          <p:nvPr/>
        </p:nvSpPr>
        <p:spPr>
          <a:xfrm>
            <a:off x="6394881" y="2728468"/>
            <a:ext cx="4514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2.</a:t>
            </a:r>
            <a:r>
              <a:rPr kumimoji="1" lang="zh-CN" altLang="en-US" dirty="0"/>
              <a:t>市价单与限价单匹配，直接最优价格成交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F57DD424-65F0-38F4-D9F3-77A218D24685}"/>
              </a:ext>
            </a:extLst>
          </p:cNvPr>
          <p:cNvSpPr txBox="1"/>
          <p:nvPr/>
        </p:nvSpPr>
        <p:spPr>
          <a:xfrm>
            <a:off x="6421331" y="3288271"/>
            <a:ext cx="4514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3.</a:t>
            </a:r>
            <a:r>
              <a:rPr kumimoji="1" lang="zh-CN" altLang="en-US" dirty="0"/>
              <a:t>如果两者均有剩余，添加到队列继续等待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524837F-97A4-33A2-EBCF-A0837C296A56}"/>
              </a:ext>
            </a:extLst>
          </p:cNvPr>
          <p:cNvSpPr txBox="1"/>
          <p:nvPr/>
        </p:nvSpPr>
        <p:spPr>
          <a:xfrm>
            <a:off x="6394881" y="3813682"/>
            <a:ext cx="2206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4.</a:t>
            </a:r>
            <a:r>
              <a:rPr kumimoji="1" lang="zh-CN" altLang="en-US" dirty="0"/>
              <a:t>匹配完后更新盘口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298671F-50DA-6C5F-0E36-3C82915397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3019" y="1405253"/>
            <a:ext cx="3731490" cy="4728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39429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周五PPT-3-1">
            <a:extLst>
              <a:ext uri="{FF2B5EF4-FFF2-40B4-BE49-F238E27FC236}">
                <a16:creationId xmlns:a16="http://schemas.microsoft.com/office/drawing/2014/main" id="{3E796AD9-F14A-94DC-5193-806A87A7D5AB}"/>
              </a:ext>
            </a:extLst>
          </p:cNvPr>
          <p:cNvSpPr txBox="1"/>
          <p:nvPr/>
        </p:nvSpPr>
        <p:spPr>
          <a:xfrm>
            <a:off x="857890" y="508661"/>
            <a:ext cx="724225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OPPOSans H"/>
                <a:ea typeface="OPPOSans H"/>
                <a:cs typeface="OPPOSans B" panose="00020600040101010101" pitchFamily="18" charset="-122"/>
                <a:sym typeface="OPPOSans B" panose="00020600040101010101" pitchFamily="18" charset="-122"/>
              </a:rPr>
              <a:t>动画演示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77FF"/>
              </a:solidFill>
              <a:effectLst/>
              <a:uLnTx/>
              <a:uFillTx/>
              <a:latin typeface="OPPOSans H"/>
              <a:ea typeface="OPPOSans H"/>
              <a:cs typeface="OPPOSans B" panose="00020600040101010101" pitchFamily="18" charset="-122"/>
              <a:sym typeface="OPPOSans B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5553013"/>
      </p:ext>
    </p:extLst>
  </p:cSld>
  <p:clrMapOvr>
    <a:masterClrMapping/>
  </p:clrMapOvr>
</p:sld>
</file>

<file path=ppt/theme/theme1.xml><?xml version="1.0" encoding="utf-8"?>
<a:theme xmlns:a="http://schemas.openxmlformats.org/drawingml/2006/main" name="PPT模板标准文件">
  <a:themeElements>
    <a:clrScheme name="爱设计图示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77FF"/>
      </a:accent1>
      <a:accent2>
        <a:srgbClr val="FF8100"/>
      </a:accent2>
      <a:accent3>
        <a:srgbClr val="7000FF"/>
      </a:accent3>
      <a:accent4>
        <a:srgbClr val="FF3966"/>
      </a:accent4>
      <a:accent5>
        <a:srgbClr val="1ACA81"/>
      </a:accent5>
      <a:accent6>
        <a:srgbClr val="F4BF2C"/>
      </a:accent6>
      <a:hlink>
        <a:srgbClr val="000000"/>
      </a:hlink>
      <a:folHlink>
        <a:srgbClr val="000000"/>
      </a:folHlink>
    </a:clrScheme>
    <a:fontScheme name="自定义 2">
      <a:majorFont>
        <a:latin typeface="OPPOSans H"/>
        <a:ea typeface="OPPOSans H"/>
        <a:cs typeface=""/>
      </a:majorFont>
      <a:minorFont>
        <a:latin typeface="OPPOSans L"/>
        <a:ea typeface="OPPOSans 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ef2a8e0-037a-4544-bb36-323bf04245a4.source.default.zh-Hans" id="{1EB4B1B5-950E-BC4D-AACD-944F66C0D36C}" vid="{834A4C60-B1A9-EA45-8AA6-F3D7371D079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1504</TotalTime>
  <Words>233</Words>
  <Application>Microsoft Macintosh PowerPoint</Application>
  <PresentationFormat>宽屏</PresentationFormat>
  <Paragraphs>35</Paragraphs>
  <Slides>9</Slides>
  <Notes>0</Notes>
  <HiddenSlides>1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3" baseType="lpstr">
      <vt:lpstr>OPPOSans H</vt:lpstr>
      <vt:lpstr>OPPOSans L</vt:lpstr>
      <vt:lpstr>Arial</vt:lpstr>
      <vt:lpstr>PPT模板标准文件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au95mur</dc:creator>
  <cp:lastModifiedBy>au95mur</cp:lastModifiedBy>
  <cp:revision>31</cp:revision>
  <dcterms:created xsi:type="dcterms:W3CDTF">2025-06-22T23:32:58Z</dcterms:created>
  <dcterms:modified xsi:type="dcterms:W3CDTF">2025-06-24T00:37:55Z</dcterms:modified>
</cp:coreProperties>
</file>